
<file path=[Content_Types].xml><?xml version="1.0" encoding="utf-8"?>
<Types xmlns="http://schemas.openxmlformats.org/package/2006/content-types">
  <Default ContentType="video/mp4" Extension="mp4"/>
  <Default ContentType="application/xml" Extension="xml"/>
  <Default ContentType="image/png" Extension="png"/>
  <Default ContentType="application/vnd.openxmlformats-package.relationships+xml" Extension="rels"/>
  <Override ContentType="application/vnd.openxmlformats-officedocument.presentationml.slideMaster+xml" PartName="/ppt/slideMasters/slideMaster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2.xml"/>
  <Override ContentType="application/vnd.openxmlformats-officedocument.theme+xml" PartName="/ppt/theme/theme1.xml"/>
  <Override ContentType="application/vnd.openxmlformats-officedocument.theme+xml" PartName="/ppt/theme/theme2.xml"/>
  <Override ContentType="application/vnd.openxmlformats-officedocument.presentationml.tags+xml" PartName="/ppt/tags/tag2.xml"/>
  <Override ContentType="application/vnd.openxmlformats-officedocument.presentationml.viewProps+xml" PartName="/ppt/viewProps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6858000" cx="12192000"/>
  <p:notesSz cx="6858000" cy="9144000"/>
  <p:custDataLst>
    <p:tags r:id="rId17"/>
  </p:custDataLst>
  <p:defaultTextStyle>
    <a:defPPr lvl="0">
      <a:defRPr lang="en-US"/>
    </a:defPPr>
    <a:lvl1pPr defTabSz="914400" eaLnBrk="1" hangingPunct="1" latinLnBrk="0" lvl="0" marL="0" rtl="0" algn="l">
      <a:defRPr kern="1200" sz="1800">
        <a:solidFill>
          <a:schemeClr val="tx1"/>
        </a:solidFill>
        <a:latin typeface="+mn-lt"/>
        <a:ea typeface="+mn-ea"/>
        <a:cs typeface="+mn-cs"/>
      </a:defRPr>
    </a:lvl1pPr>
    <a:lvl2pPr defTabSz="914400" eaLnBrk="1" hangingPunct="1" latinLnBrk="0" lvl="1" marL="457200" rtl="0" algn="l">
      <a:defRPr kern="1200" sz="1800">
        <a:solidFill>
          <a:schemeClr val="tx1"/>
        </a:solidFill>
        <a:latin typeface="+mn-lt"/>
        <a:ea typeface="+mn-ea"/>
        <a:cs typeface="+mn-cs"/>
      </a:defRPr>
    </a:lvl2pPr>
    <a:lvl3pPr defTabSz="914400" eaLnBrk="1" hangingPunct="1" latinLnBrk="0" lvl="2" marL="914400" rtl="0" algn="l">
      <a:defRPr kern="1200" sz="1800">
        <a:solidFill>
          <a:schemeClr val="tx1"/>
        </a:solidFill>
        <a:latin typeface="+mn-lt"/>
        <a:ea typeface="+mn-ea"/>
        <a:cs typeface="+mn-cs"/>
      </a:defRPr>
    </a:lvl3pPr>
    <a:lvl4pPr defTabSz="914400" eaLnBrk="1" hangingPunct="1" latinLnBrk="0" lvl="3" marL="1371600" rtl="0" algn="l">
      <a:defRPr kern="1200" sz="1800">
        <a:solidFill>
          <a:schemeClr val="tx1"/>
        </a:solidFill>
        <a:latin typeface="+mn-lt"/>
        <a:ea typeface="+mn-ea"/>
        <a:cs typeface="+mn-cs"/>
      </a:defRPr>
    </a:lvl4pPr>
    <a:lvl5pPr defTabSz="914400" eaLnBrk="1" hangingPunct="1" latinLnBrk="0" lvl="4" marL="1828800" rtl="0" algn="l">
      <a:defRPr kern="1200" sz="1800">
        <a:solidFill>
          <a:schemeClr val="tx1"/>
        </a:solidFill>
        <a:latin typeface="+mn-lt"/>
        <a:ea typeface="+mn-ea"/>
        <a:cs typeface="+mn-cs"/>
      </a:defRPr>
    </a:lvl5pPr>
    <a:lvl6pPr defTabSz="914400" eaLnBrk="1" hangingPunct="1" latinLnBrk="0" lvl="5" marL="2286000" rtl="0" algn="l">
      <a:defRPr kern="1200" sz="1800">
        <a:solidFill>
          <a:schemeClr val="tx1"/>
        </a:solidFill>
        <a:latin typeface="+mn-lt"/>
        <a:ea typeface="+mn-ea"/>
        <a:cs typeface="+mn-cs"/>
      </a:defRPr>
    </a:lvl6pPr>
    <a:lvl7pPr defTabSz="914400" eaLnBrk="1" hangingPunct="1" latinLnBrk="0" lvl="6" marL="2743200" rtl="0" algn="l">
      <a:defRPr kern="1200" sz="1800">
        <a:solidFill>
          <a:schemeClr val="tx1"/>
        </a:solidFill>
        <a:latin typeface="+mn-lt"/>
        <a:ea typeface="+mn-ea"/>
        <a:cs typeface="+mn-cs"/>
      </a:defRPr>
    </a:lvl7pPr>
    <a:lvl8pPr defTabSz="914400" eaLnBrk="1" hangingPunct="1" latinLnBrk="0" lvl="7" marL="3200400" rtl="0" algn="l">
      <a:defRPr kern="1200" sz="1800">
        <a:solidFill>
          <a:schemeClr val="tx1"/>
        </a:solidFill>
        <a:latin typeface="+mn-lt"/>
        <a:ea typeface="+mn-ea"/>
        <a:cs typeface="+mn-cs"/>
      </a:defRPr>
    </a:lvl8pPr>
    <a:lvl9pPr defTabSz="914400" eaLnBrk="1" hangingPunct="1" latinLnBrk="0" lvl="8" marL="3657600" rtl="0" algn="l">
      <a:defRPr kern="1200" sz="1800">
        <a:solidFill>
          <a:schemeClr val="tx1"/>
        </a:solidFill>
        <a:latin typeface="+mn-lt"/>
        <a:ea typeface="+mn-ea"/>
        <a:cs typeface="+mn-cs"/>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2.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2.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2.xml"/><Relationship Id="rId3" Type="http://schemas.openxmlformats.org/officeDocument/2006/relationships/presProps" Target="presProps2.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tags" Target="tags/tag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4/18/2024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4/18/2024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4/18/2024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4/18/2024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4/18/2024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4/18/2024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4/18/2024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4/18/2024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4/18/2024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4/18/2024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4/18/2024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4/18/2024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4/18/2024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 name="Shape 17"/>
        <p:cNvGrpSpPr/>
        <p:nvPr/>
      </p:nvGrpSpPr>
      <p:grpSpPr>
        <a:xfrm>
          <a:off x="0" y="0"/>
          <a:ext cx="0" cy="0"/>
          <a:chOff x="0" y="0"/>
          <a:chExt cx="0" cy="0"/>
        </a:xfrm>
      </p:grpSpPr>
      <p:sp>
        <p:nvSpPr>
          <p:cNvPr id="18" name="Google Shape;18;p1"/>
          <p:cNvSpPr txBox="1"/>
          <p:nvPr>
            <p:ph type="ctrTitle"/>
          </p:nvPr>
        </p:nvSpPr>
        <p:spPr>
          <a:xfrm>
            <a:off x="1359108" y="1821635"/>
            <a:ext cx="9144000" cy="9777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accent1"/>
              </a:buClr>
              <a:buSzPts val="6000"/>
              <a:buFont typeface="Arial"/>
              <a:buNone/>
            </a:pPr>
            <a:r>
              <a:rPr b="1" lang="en-US">
                <a:solidFill>
                  <a:schemeClr val="accent1"/>
                </a:solidFill>
                <a:latin typeface="Arial"/>
                <a:ea typeface="Arial"/>
                <a:cs typeface="Arial"/>
                <a:sym typeface="Arial"/>
              </a:rPr>
              <a:t>PROJECT TITLE</a:t>
            </a:r>
            <a:endParaRPr/>
          </a:p>
        </p:txBody>
      </p:sp>
      <p:sp>
        <p:nvSpPr>
          <p:cNvPr id="19" name="Google Shape;19;p1"/>
          <p:cNvSpPr txBox="1"/>
          <p:nvPr/>
        </p:nvSpPr>
        <p:spPr>
          <a:xfrm>
            <a:off x="-329782" y="1034321"/>
            <a:ext cx="12726600" cy="584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3200" u="none" cap="none" strike="noStrike">
                <a:solidFill>
                  <a:srgbClr val="2F5496"/>
                </a:solidFill>
                <a:latin typeface="Arial"/>
                <a:ea typeface="Arial"/>
                <a:cs typeface="Arial"/>
                <a:sym typeface="Arial"/>
              </a:rPr>
              <a:t>TSP- AI ML Fundamentals (Capstone Project)</a:t>
            </a:r>
            <a:endParaRPr/>
          </a:p>
        </p:txBody>
      </p:sp>
      <p:sp>
        <p:nvSpPr>
          <p:cNvPr id="20" name="Google Shape;20;p1"/>
          <p:cNvSpPr txBox="1"/>
          <p:nvPr/>
        </p:nvSpPr>
        <p:spPr>
          <a:xfrm>
            <a:off x="1723871" y="3252865"/>
            <a:ext cx="9039000" cy="1015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000" u="none" cap="none" strike="noStrike">
                <a:solidFill>
                  <a:srgbClr val="2F5496"/>
                </a:solidFill>
                <a:latin typeface="Arial"/>
                <a:ea typeface="Arial"/>
                <a:cs typeface="Arial"/>
                <a:sym typeface="Arial"/>
              </a:rPr>
              <a:t>Presented By:</a:t>
            </a:r>
            <a:endParaRPr/>
          </a:p>
          <a:p>
            <a:pPr indent="0" lvl="0" marL="0" marR="0" rtl="0" algn="l">
              <a:spcBef>
                <a:spcPts val="0"/>
              </a:spcBef>
              <a:spcAft>
                <a:spcPts val="0"/>
              </a:spcAft>
              <a:buNone/>
            </a:pPr>
            <a:r>
              <a:rPr b="1" lang="en-US" sz="2000">
                <a:solidFill>
                  <a:srgbClr val="2F5496"/>
                </a:solidFill>
                <a:latin typeface="Arial"/>
                <a:ea typeface="Arial"/>
                <a:cs typeface="Arial"/>
                <a:sym typeface="Arial"/>
              </a:rPr>
              <a:t> Student Name – </a:t>
            </a:r>
            <a:r>
              <a:rPr b="1" lang="en-US" sz="2000">
                <a:solidFill>
                  <a:srgbClr val="2F5496"/>
                </a:solidFill>
              </a:rPr>
              <a:t>Archana V</a:t>
            </a:r>
            <a:endParaRPr/>
          </a:p>
          <a:p>
            <a:pPr indent="0" lvl="0" marL="0" marR="0" rtl="0" algn="l">
              <a:spcBef>
                <a:spcPts val="0"/>
              </a:spcBef>
              <a:spcAft>
                <a:spcPts val="0"/>
              </a:spcAft>
              <a:buNone/>
            </a:pPr>
            <a:r>
              <a:rPr b="1" lang="en-US" sz="2000">
                <a:solidFill>
                  <a:srgbClr val="2F5496"/>
                </a:solidFill>
                <a:latin typeface="Arial"/>
                <a:ea typeface="Arial"/>
                <a:cs typeface="Arial"/>
                <a:sym typeface="Arial"/>
              </a:rPr>
              <a:t>Naan mudhalvan ID- au8100211140</a:t>
            </a:r>
            <a:r>
              <a:rPr b="1" lang="en-US" sz="2000">
                <a:solidFill>
                  <a:srgbClr val="2F5496"/>
                </a:solidFill>
              </a:rPr>
              <a:t>09</a:t>
            </a:r>
            <a:endParaRPr/>
          </a:p>
        </p:txBody>
      </p:sp>
      <p:sp>
        <p:nvSpPr>
          <p:cNvPr id="21" name="Google Shape;21;p1"/>
          <p:cNvSpPr txBox="1"/>
          <p:nvPr/>
        </p:nvSpPr>
        <p:spPr>
          <a:xfrm>
            <a:off x="1723871" y="5186598"/>
            <a:ext cx="8259600" cy="400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rgbClr val="2F5496"/>
                </a:solidFill>
                <a:latin typeface="Arial"/>
                <a:ea typeface="Arial"/>
                <a:cs typeface="Arial"/>
                <a:sym typeface="Arial"/>
              </a:rPr>
              <a:t>Guided By: </a:t>
            </a:r>
            <a:r>
              <a:rPr b="1" lang="en-US" sz="2000">
                <a:solidFill>
                  <a:srgbClr val="2F5496"/>
                </a:solidFill>
              </a:rPr>
              <a:t>Ramar Bose</a:t>
            </a:r>
            <a:endParaRPr b="1" sz="2000">
              <a:solidFill>
                <a:srgbClr val="2F5496"/>
              </a:solidFill>
            </a:endParaRPr>
          </a:p>
        </p:txBody>
      </p:sp>
      <p:sp>
        <p:nvSpPr>
          <p:cNvPr id="22" name="Google Shape;22;p1"/>
          <p:cNvSpPr txBox="1"/>
          <p:nvPr>
            <p:ph idx="11" type="ftr"/>
          </p:nvPr>
        </p:nvSpPr>
        <p:spPr>
          <a:xfrm>
            <a:off x="4248462" y="6492875"/>
            <a:ext cx="41148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614597" y="2110153"/>
            <a:ext cx="11152682" cy="4365598"/>
          </a:xfrm>
        </p:spPr>
        <p:txBody>
          <a:bodyPr>
            <a:normAutofit/>
          </a:bodyPr>
          <a:lstStyle/>
          <a:p>
            <a:pPr marL="342900" lvl="0" indent="-342900" algn="l">
              <a:lnSpc>
                <a:spcPct val="150000"/>
              </a:lnSpc>
              <a:buFont typeface="+mj-lt"/>
              <a:buAutoNum type="arabicPeriod"/>
            </a:pPr>
            <a:r>
              <a:rPr lang="en-US" sz="2600" dirty="0">
                <a:effectLst/>
                <a:latin typeface="Times New Roman" panose="02020603050405020304" pitchFamily="18" charset="0"/>
                <a:ea typeface="Times New Roman" panose="02020603050405020304" pitchFamily="18" charset="0"/>
              </a:rPr>
              <a:t>Project </a:t>
            </a:r>
            <a:r>
              <a:rPr lang="en-US" sz="2600" dirty="0" err="1">
                <a:effectLst/>
                <a:latin typeface="Times New Roman" panose="02020603050405020304" pitchFamily="18" charset="0"/>
                <a:ea typeface="Times New Roman" panose="02020603050405020304" pitchFamily="18" charset="0"/>
              </a:rPr>
              <a:t>Github</a:t>
            </a:r>
            <a:r>
              <a:rPr lang="en-US" sz="2600" dirty="0">
                <a:effectLst/>
                <a:latin typeface="Times New Roman" panose="02020603050405020304" pitchFamily="18" charset="0"/>
                <a:ea typeface="Times New Roman" panose="02020603050405020304" pitchFamily="18" charset="0"/>
              </a:rPr>
              <a:t> link, </a:t>
            </a:r>
            <a:r>
              <a:rPr lang="en-US" sz="2600" dirty="0" err="1">
                <a:effectLst/>
                <a:latin typeface="Times New Roman" panose="02020603050405020304" pitchFamily="18" charset="0"/>
                <a:ea typeface="Times New Roman" panose="02020603050405020304" pitchFamily="18" charset="0"/>
              </a:rPr>
              <a:t>Ramar</a:t>
            </a:r>
            <a:r>
              <a:rPr lang="en-US" sz="2600" dirty="0">
                <a:effectLst/>
                <a:latin typeface="Times New Roman" panose="02020603050405020304" pitchFamily="18" charset="0"/>
                <a:ea typeface="Times New Roman" panose="02020603050405020304" pitchFamily="18" charset="0"/>
              </a:rPr>
              <a:t> Bose , 2024</a:t>
            </a:r>
            <a:endParaRPr lang="en-IN" sz="2600" dirty="0">
              <a:effectLst/>
              <a:latin typeface="Times New Roman" panose="02020603050405020304" pitchFamily="18" charset="0"/>
              <a:ea typeface="Times New Roman" panose="02020603050405020304" pitchFamily="18" charset="0"/>
            </a:endParaRPr>
          </a:p>
          <a:p>
            <a:pPr marL="342900" lvl="0" indent="-342900" algn="l">
              <a:lnSpc>
                <a:spcPct val="150000"/>
              </a:lnSpc>
              <a:buFont typeface="+mj-lt"/>
              <a:buAutoNum type="arabicPeriod"/>
            </a:pPr>
            <a:r>
              <a:rPr lang="en-US" sz="2600" dirty="0">
                <a:effectLst/>
                <a:latin typeface="Times New Roman" panose="02020603050405020304" pitchFamily="18" charset="0"/>
                <a:ea typeface="Times New Roman" panose="02020603050405020304" pitchFamily="18" charset="0"/>
              </a:rPr>
              <a:t>Project video recorded link (</a:t>
            </a:r>
            <a:r>
              <a:rPr lang="en-US" sz="2600" dirty="0" err="1">
                <a:effectLst/>
                <a:latin typeface="Times New Roman" panose="02020603050405020304" pitchFamily="18" charset="0"/>
                <a:ea typeface="Times New Roman" panose="02020603050405020304" pitchFamily="18" charset="0"/>
              </a:rPr>
              <a:t>youtube</a:t>
            </a:r>
            <a:r>
              <a:rPr lang="en-US" sz="2600" dirty="0">
                <a:effectLst/>
                <a:latin typeface="Times New Roman" panose="02020603050405020304" pitchFamily="18" charset="0"/>
                <a:ea typeface="Times New Roman" panose="02020603050405020304" pitchFamily="18" charset="0"/>
              </a:rPr>
              <a:t>/</a:t>
            </a:r>
            <a:r>
              <a:rPr lang="en-US" sz="2600" dirty="0" err="1">
                <a:effectLst/>
                <a:latin typeface="Times New Roman" panose="02020603050405020304" pitchFamily="18" charset="0"/>
                <a:ea typeface="Times New Roman" panose="02020603050405020304" pitchFamily="18" charset="0"/>
              </a:rPr>
              <a:t>github</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Ramar</a:t>
            </a:r>
            <a:r>
              <a:rPr lang="en-US" sz="2600" dirty="0">
                <a:effectLst/>
                <a:latin typeface="Times New Roman" panose="02020603050405020304" pitchFamily="18" charset="0"/>
                <a:ea typeface="Times New Roman" panose="02020603050405020304" pitchFamily="18" charset="0"/>
              </a:rPr>
              <a:t> Bose , 2024</a:t>
            </a:r>
            <a:endParaRPr lang="en-IN" sz="2600" dirty="0">
              <a:effectLst/>
              <a:latin typeface="Times New Roman" panose="02020603050405020304" pitchFamily="18" charset="0"/>
              <a:ea typeface="Times New Roman" panose="02020603050405020304" pitchFamily="18" charset="0"/>
            </a:endParaRPr>
          </a:p>
          <a:p>
            <a:pPr marL="342900" lvl="0" indent="-342900" algn="l">
              <a:lnSpc>
                <a:spcPct val="150000"/>
              </a:lnSpc>
              <a:buFont typeface="+mj-lt"/>
              <a:buAutoNum type="arabicPeriod"/>
            </a:pPr>
            <a:r>
              <a:rPr lang="en-US" sz="2600" dirty="0">
                <a:effectLst/>
                <a:latin typeface="Times New Roman" panose="02020603050405020304" pitchFamily="18" charset="0"/>
                <a:ea typeface="Times New Roman" panose="02020603050405020304" pitchFamily="18" charset="0"/>
              </a:rPr>
              <a:t>Project PPT &amp; Report </a:t>
            </a:r>
            <a:r>
              <a:rPr lang="en-US" sz="2600" dirty="0" err="1">
                <a:effectLst/>
                <a:latin typeface="Times New Roman" panose="02020603050405020304" pitchFamily="18" charset="0"/>
                <a:ea typeface="Times New Roman" panose="02020603050405020304" pitchFamily="18" charset="0"/>
              </a:rPr>
              <a:t>github</a:t>
            </a:r>
            <a:r>
              <a:rPr lang="en-US" sz="2600" dirty="0">
                <a:effectLst/>
                <a:latin typeface="Times New Roman" panose="02020603050405020304" pitchFamily="18" charset="0"/>
                <a:ea typeface="Times New Roman" panose="02020603050405020304" pitchFamily="18" charset="0"/>
              </a:rPr>
              <a:t> link, </a:t>
            </a:r>
            <a:r>
              <a:rPr lang="en-US" sz="2600" dirty="0" err="1">
                <a:effectLst/>
                <a:latin typeface="Times New Roman" panose="02020603050405020304" pitchFamily="18" charset="0"/>
                <a:ea typeface="Times New Roman" panose="02020603050405020304" pitchFamily="18" charset="0"/>
              </a:rPr>
              <a:t>Ramar</a:t>
            </a:r>
            <a:r>
              <a:rPr lang="en-US" sz="2600" dirty="0">
                <a:effectLst/>
                <a:latin typeface="Times New Roman" panose="02020603050405020304" pitchFamily="18" charset="0"/>
                <a:ea typeface="Times New Roman" panose="02020603050405020304" pitchFamily="18" charset="0"/>
              </a:rPr>
              <a:t> Bose , 2024 </a:t>
            </a:r>
            <a:endParaRPr lang="en-IN" sz="2600" dirty="0">
              <a:effectLst/>
              <a:latin typeface="Times New Roman" panose="02020603050405020304" pitchFamily="18" charset="0"/>
              <a:ea typeface="Times New Roman" panose="02020603050405020304" pitchFamily="18" charset="0"/>
            </a:endParaRPr>
          </a:p>
          <a:p>
            <a:pPr lvl="0" algn="l">
              <a:lnSpc>
                <a:spcPct val="150000"/>
              </a:lnSpc>
            </a:pP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l"/>
            <a:r>
              <a:rPr lang="en-US" sz="2800" dirty="0">
                <a:solidFill>
                  <a:srgbClr val="111111"/>
                </a:solidFill>
                <a:effectLst/>
                <a:latin typeface="Times New Roman" panose="02020603050405020304" pitchFamily="18" charset="0"/>
                <a:ea typeface="Roboto" panose="02000000000000000000" pitchFamily="2" charset="0"/>
              </a:rPr>
              <a:t>Cardiovascular diseases (CVDs) represent a significant global health challenge, accounting for a substantial portion of preventable deaths and healthcare expenditures. Despite advances in medical science and public health initiatives, identifying individuals at high risk of developing CVD remains a complex and critical task. The problem statement for cardiovascular heart disease prediction revolves around developing accurate and reliable predictive models that can effectively assess an individual’s risk of developing CVD based on various demographic, clinical, and lifestyle factors.</a:t>
            </a:r>
            <a:endParaRPr lang="en-US" sz="28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l"/>
            <a:r>
              <a:rPr lang="en-US" sz="2800" dirty="0">
                <a:solidFill>
                  <a:srgbClr val="111111"/>
                </a:solidFill>
                <a:effectLst/>
                <a:latin typeface="Times New Roman" panose="02020603050405020304" pitchFamily="18" charset="0"/>
                <a:ea typeface="Roboto" panose="02000000000000000000" pitchFamily="2" charset="0"/>
              </a:rPr>
              <a:t>The challenges associated with cardiovascular heart disease prediction, we propose the development and implementation of an advanced predictive model using machine learning techniques. This solution aims to leverage diverse datasets and cutting-edge methodologies to enhance the accuracy, reliability, and applicability of CVD risk assessment. </a:t>
            </a:r>
            <a:endParaRPr lang="en-US" sz="28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2600" dirty="0">
                <a:latin typeface="Times New Roman" panose="02020603050405020304" pitchFamily="18" charset="0"/>
                <a:cs typeface="Times New Roman" panose="02020603050405020304" pitchFamily="18" charset="0"/>
              </a:rPr>
              <a:t>Deploying a cardiovascular disease prediction algorithm involves several key </a:t>
            </a:r>
            <a:r>
              <a:rPr lang="en-US" sz="2600" dirty="0" err="1">
                <a:latin typeface="Times New Roman" panose="02020603050405020304" pitchFamily="18" charset="0"/>
                <a:cs typeface="Times New Roman" panose="02020603050405020304" pitchFamily="18" charset="0"/>
              </a:rPr>
              <a:t>steps,from</a:t>
            </a:r>
            <a:r>
              <a:rPr lang="en-US" sz="2600" dirty="0">
                <a:latin typeface="Times New Roman" panose="02020603050405020304" pitchFamily="18" charset="0"/>
                <a:cs typeface="Times New Roman" panose="02020603050405020304" pitchFamily="18" charset="0"/>
              </a:rPr>
              <a:t> developing the predictive model to making it accessible for use in a real-world setting.</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 name="Shape 27"/>
        <p:cNvGrpSpPr/>
        <p:nvPr/>
      </p:nvGrpSpPr>
      <p:grpSpPr>
        <a:xfrm>
          <a:off x="0" y="0"/>
          <a:ext cx="0" cy="0"/>
          <a:chOff x="0" y="0"/>
          <a:chExt cx="0" cy="0"/>
        </a:xfrm>
      </p:grpSpPr>
      <p:sp>
        <p:nvSpPr>
          <p:cNvPr id="28" name="Google Shape;28;p1"/>
          <p:cNvSpPr txBox="1"/>
          <p:nvPr>
            <p:ph type="ctrTitle"/>
          </p:nvPr>
        </p:nvSpPr>
        <p:spPr>
          <a:xfrm>
            <a:off x="1509010" y="963503"/>
            <a:ext cx="9144000" cy="8229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accent1"/>
              </a:buClr>
              <a:buSzPts val="4400"/>
              <a:buFont typeface="Arial"/>
              <a:buNone/>
            </a:pPr>
            <a:r>
              <a:rPr b="1" lang="en-US" sz="4400">
                <a:solidFill>
                  <a:schemeClr val="accent1"/>
                </a:solidFill>
                <a:latin typeface="Arial"/>
                <a:ea typeface="Arial"/>
                <a:cs typeface="Arial"/>
                <a:sym typeface="Arial"/>
              </a:rPr>
              <a:t>GitHub Link</a:t>
            </a:r>
            <a:endParaRPr/>
          </a:p>
        </p:txBody>
      </p:sp>
      <p:sp>
        <p:nvSpPr>
          <p:cNvPr id="29" name="Google Shape;29;p1"/>
          <p:cNvSpPr txBox="1"/>
          <p:nvPr>
            <p:ph idx="11" type="ftr"/>
          </p:nvPr>
        </p:nvSpPr>
        <p:spPr>
          <a:xfrm>
            <a:off x="3993630" y="6492875"/>
            <a:ext cx="41148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888888"/>
              </a:buClr>
              <a:buSzPts val="1200"/>
              <a:buFont typeface="Calibri"/>
              <a:buNone/>
            </a:pPr>
            <a:r>
              <a:rPr lang="en-US"/>
              <a:t>© Edunet Foundation. All rights reserved.</a:t>
            </a:r>
            <a:endParaRPr/>
          </a:p>
        </p:txBody>
      </p:sp>
      <p:sp>
        <p:nvSpPr>
          <p:cNvPr id="30" name="Google Shape;30;p1"/>
          <p:cNvSpPr txBox="1"/>
          <p:nvPr/>
        </p:nvSpPr>
        <p:spPr>
          <a:xfrm>
            <a:off x="0" y="2728511"/>
            <a:ext cx="12192000" cy="396300"/>
          </a:xfrm>
          <a:prstGeom prst="rect">
            <a:avLst/>
          </a:prstGeom>
          <a:noFill/>
          <a:ln>
            <a:noFill/>
          </a:ln>
        </p:spPr>
        <p:txBody>
          <a:bodyPr anchorCtr="0" anchor="t" bIns="91425" lIns="91425" spcFirstLastPara="1" rIns="91425" wrap="square" tIns="91425">
            <a:sp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rtl="0" algn="ctr">
              <a:spcBef>
                <a:spcPts val="0"/>
              </a:spcBef>
              <a:spcAft>
                <a:spcPts val="0"/>
              </a:spcAft>
              <a:buNone/>
            </a:pPr>
            <a:r>
              <a:rPr lang="en-US"/>
              <a:t>https://github.com/sweetie4599/au810021114009</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WhatsApp Video 2024-04-18 at 07.48.30_b9c8d53c">
            <a:hlinkClick r:id="" action="ppaction://media"/>
            <a:extLst>
              <a:ext uri="{FF2B5EF4-FFF2-40B4-BE49-F238E27FC236}">
                <a16:creationId xmlns:a16="http://schemas.microsoft.com/office/drawing/2014/main" id="{46186A5B-63F5-913F-2336-FAC9E79EC7F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38400" y="1905000"/>
            <a:ext cx="7315200" cy="3048000"/>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71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id="{94DA3713-F268-A917-D3B2-A7DE94A30A9F}"/>
              </a:ext>
            </a:extLst>
          </p:cNvPr>
          <p:cNvSpPr>
            <a:spLocks noGrp="1"/>
          </p:cNvSpPr>
          <p:nvPr>
            <p:ph type="subTitle" idx="1"/>
          </p:nvPr>
        </p:nvSpPr>
        <p:spPr>
          <a:xfrm>
            <a:off x="519659" y="2004563"/>
            <a:ext cx="11152682" cy="4365598"/>
          </a:xfrm>
        </p:spPr>
        <p:txBody>
          <a:bodyPr>
            <a:normAutofit/>
          </a:bodyPr>
          <a:lstStyle/>
          <a:p>
            <a:pPr algn="just"/>
            <a:r>
              <a:rPr lang="en-US" sz="2600" dirty="0">
                <a:latin typeface="Arial" panose="020B0604020202020204" pitchFamily="34" charset="0"/>
                <a:cs typeface="Arial" panose="020B0604020202020204" pitchFamily="34" charset="0"/>
              </a:rPr>
              <a:t>      </a:t>
            </a:r>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3" name="TextBox 2">
            <a:extLst>
              <a:ext uri="{FF2B5EF4-FFF2-40B4-BE49-F238E27FC236}">
                <a16:creationId xmlns:a16="http://schemas.microsoft.com/office/drawing/2014/main" id="{C71AEB37-9FB2-8640-8A6C-AAAAC843D2B8}"/>
              </a:ext>
            </a:extLst>
          </p:cNvPr>
          <p:cNvSpPr txBox="1"/>
          <p:nvPr/>
        </p:nvSpPr>
        <p:spPr>
          <a:xfrm>
            <a:off x="924232" y="1958181"/>
            <a:ext cx="10412362" cy="3629135"/>
          </a:xfrm>
          <a:prstGeom prst="rect">
            <a:avLst/>
          </a:prstGeom>
          <a:noFill/>
        </p:spPr>
        <p:txBody>
          <a:bodyPr wrap="square">
            <a:spAutoFit/>
          </a:bodyPr>
          <a:lstStyle/>
          <a:p>
            <a:pPr>
              <a:lnSpc>
                <a:spcPct val="150000"/>
              </a:lnSpc>
              <a:spcAft>
                <a:spcPts val="800"/>
              </a:spcAft>
            </a:pPr>
            <a:r>
              <a:rPr lang="en-IN" dirty="0">
                <a:effectLst/>
                <a:latin typeface="Times New Roman" panose="02020603050405020304" pitchFamily="18" charset="0"/>
                <a:ea typeface="Calibri" panose="020F0502020204030204" pitchFamily="34" charset="0"/>
                <a:cs typeface="SimSun" panose="02010600030101010101" pitchFamily="2" charset="-122"/>
              </a:rPr>
              <a:t> </a:t>
            </a: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Cardiovascular heart disease prediction represents a pivotal area of research and with profound implications for healthcare and public health. By leveraging advanced technologies and interdisciplinary approaches, predictive models have the potential to transform cardiovascular care by enabling early risk identification, targeted interventions, and personalized treatment strategies.</a:t>
            </a:r>
            <a:endParaRPr lang="en-IN" sz="2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6" name="Subtitle 5">
            <a:extLst>
              <a:ext uri="{FF2B5EF4-FFF2-40B4-BE49-F238E27FC236}">
                <a16:creationId xmlns:a16="http://schemas.microsoft.com/office/drawing/2014/main" id="{939C5A78-F371-C081-51F3-A07044D21C61}"/>
              </a:ext>
            </a:extLst>
          </p:cNvPr>
          <p:cNvSpPr>
            <a:spLocks noGrp="1"/>
          </p:cNvSpPr>
          <p:nvPr>
            <p:ph type="subTitle" idx="1"/>
          </p:nvPr>
        </p:nvSpPr>
        <p:spPr>
          <a:xfrm>
            <a:off x="614597" y="1754779"/>
            <a:ext cx="11152682" cy="4720972"/>
          </a:xfrm>
        </p:spPr>
        <p:txBody>
          <a:bodyPr>
            <a:normAutofit/>
          </a:bodyPr>
          <a:lstStyle/>
          <a:p>
            <a:pPr algn="l"/>
            <a:r>
              <a:rPr lang="en-US" sz="2400" dirty="0">
                <a:solidFill>
                  <a:srgbClr val="222222"/>
                </a:solidFill>
                <a:effectLst/>
                <a:highlight>
                  <a:srgbClr val="FFFFFF"/>
                </a:highlight>
                <a:latin typeface="Times New Roman" panose="02020603050405020304" pitchFamily="18" charset="0"/>
                <a:ea typeface="Calibri" panose="020F0502020204030204" pitchFamily="34" charset="0"/>
                <a:cs typeface="SimSun" panose="02010600030101010101" pitchFamily="2" charset="-122"/>
              </a:rPr>
              <a:t> </a:t>
            </a:r>
            <a:r>
              <a:rPr lang="en-US" sz="2800" dirty="0">
                <a:solidFill>
                  <a:srgbClr val="222222"/>
                </a:solidFill>
                <a:effectLst/>
                <a:highlight>
                  <a:srgbClr val="FFFFFF"/>
                </a:highlight>
                <a:latin typeface="Times New Roman" panose="02020603050405020304" pitchFamily="18" charset="0"/>
                <a:ea typeface="Calibri" panose="020F0502020204030204" pitchFamily="34" charset="0"/>
                <a:cs typeface="SimSun" panose="02010600030101010101" pitchFamily="2" charset="-122"/>
              </a:rPr>
              <a:t>Cardiovascular heart disease prediction holds immense potential for advancements in technology, healthcare delivery, and public health </a:t>
            </a:r>
            <a:r>
              <a:rPr lang="en-US" sz="2800" dirty="0" err="1">
                <a:solidFill>
                  <a:srgbClr val="222222"/>
                </a:solidFill>
                <a:effectLst/>
                <a:highlight>
                  <a:srgbClr val="FFFFFF"/>
                </a:highlight>
                <a:latin typeface="Times New Roman" panose="02020603050405020304" pitchFamily="18" charset="0"/>
                <a:ea typeface="Calibri" panose="020F0502020204030204" pitchFamily="34" charset="0"/>
                <a:cs typeface="SimSun" panose="02010600030101010101" pitchFamily="2" charset="-122"/>
              </a:rPr>
              <a:t>initiatives.The</a:t>
            </a:r>
            <a:r>
              <a:rPr lang="en-US" sz="2800" dirty="0">
                <a:solidFill>
                  <a:srgbClr val="222222"/>
                </a:solidFill>
                <a:effectLst/>
                <a:highlight>
                  <a:srgbClr val="FFFFFF"/>
                </a:highlight>
                <a:latin typeface="Times New Roman" panose="02020603050405020304" pitchFamily="18" charset="0"/>
                <a:ea typeface="Calibri" panose="020F0502020204030204" pitchFamily="34" charset="0"/>
                <a:cs typeface="SimSun" panose="02010600030101010101" pitchFamily="2" charset="-122"/>
              </a:rPr>
              <a:t> future scope of cardiovascular heart disease prediction is characterized by innovation, interdisciplinary collaboration, and a patient-centered approach to cardiovascular health management. By harnessing the power of data-driven technologies and advancing precision medicine principles, we can pave the way for more effective prevention, early intervention, and personalized treatment strategies to reduce the global burden of cardiovascular diseases.</a:t>
            </a:r>
            <a:endParaRPr lang="en-IN" sz="2800" dirty="0">
              <a:effectLst/>
              <a:latin typeface="Calibri" panose="020F0502020204030204" pitchFamily="34" charset="0"/>
              <a:ea typeface="Calibri" panose="020F0502020204030204" pitchFamily="34" charset="0"/>
              <a:cs typeface="SimSun" panose="02010600030101010101" pitchFamily="2" charset="-122"/>
            </a:endParaRPr>
          </a:p>
          <a:p>
            <a:pPr algn="l"/>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176443889"/>
      </p:ext>
    </p:extLst>
  </p:cSld>
  <p:clrMapOvr>
    <a:masterClrMapping/>
  </p:clrMapOvr>
</p:sld>
</file>

<file path=ppt/tags/tag2.xml><?xml version="1.0" encoding="utf-8"?>
<p:tagLst xmlns:a="http://schemas.openxmlformats.org/drawingml/2006/main" xmlns:r="http://schemas.openxmlformats.org/officeDocument/2006/relationships" xmlns:p="http://schemas.openxmlformats.org/presentationml/2006/main" xmlns:mc="http://schemas.openxmlformats.org/markup-compatibility/2006" xmlns:mv="urn:schemas-microsoft-com:mac:vml">
  <p:tag name="may_ignore_ucw" val="true"/>
  <p:tag name="ppt/slides/slide6.xml" val="1487591724"/>
  <p:tag name="ppt/slides/slide1.xml" val="3340905742"/>
  <p:tag name="ppt/slides/slide2.xml" val="2523067535"/>
  <p:tag name="ppt/slides/slide3.xml" val="1012310330"/>
  <p:tag name="ppt/slides/slide4.xml" val="191164318"/>
  <p:tag name="ppt/slides/slide5.xml" val="1748388654"/>
  <p:tag name="ppt/slides/slide7.xml" val="2008969632"/>
  <p:tag name="ppt/slides/slide8.xml" val="1135088605"/>
  <p:tag name="ppt/slides/slide9.xml" val="1475354832"/>
  <p:tag name="ppt/slides/slide10.xml" val="1527149134"/>
  <p:tag name="ppt/slides/slide11.xml" val="3732416860"/>
  <p:tag name="ppt/slideMasters/slideMaster1.xml" val="3464413244"/>
  <p:tag name="ppt/slideLayouts/slideLayout7.xml" val="1754227720"/>
  <p:tag name="ppt/slideLayouts/slideLayout1.xml" val="3291330084"/>
  <p:tag name="ppt/slideLayouts/slideLayout2.xml" val="1545983837"/>
  <p:tag name="ppt/slideLayouts/slideLayout3.xml" val="1602043091"/>
  <p:tag name="ppt/slideLayouts/slideLayout4.xml" val="2762129800"/>
  <p:tag name="ppt/slideLayouts/slideLayout5.xml" val="187759191"/>
  <p:tag name="ppt/slideLayouts/slideLayout6.xml" val="2992076133"/>
  <p:tag name="ppt/slideLayouts/slideLayout8.xml" val="1246354688"/>
  <p:tag name="ppt/slideLayouts/slideLayout9.xml" val="1004017366"/>
  <p:tag name="ppt/slideLayouts/slideLayout10.xml" val="3399024669"/>
  <p:tag name="ppt/slideLayouts/slideLayout11.xml" val="4267742501"/>
  <p:tag name="ppt/notesMasters/notesMaster1.xml" val="1077331850"/>
  <p:tag name="ppt/theme/theme1.xml" val="399587707"/>
  <p:tag name="ppt/media/image1.png" val="3960739239"/>
  <p:tag name="ppt/theme/theme2.xml" val="956944377"/>
  <p:tag name="ppt/media/image5.png" val="267728138"/>
  <p:tag name="ppt/media/image3.PNG" val="904020482"/>
  <p:tag name="ppt/media/image2.png" val="186664672"/>
  <p:tag name="ppt/media/image4.png" val="555245878"/>
  <p:tag name="ppt/media/image6.png" val="2421984343"/>
  <p:tag name="ppt/media/media1.mp4" val="61527363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